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GoogleSlidesCustomDataVersion2">
      <go:slidesCustomData xmlns:go="http://customooxmlschemas.google.com/" r:id="rId7" roundtripDataSignature="AMtx7mh+vPgAffzwPSEP/Q0OlEYnkPpVM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Slopen</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rPr lang="nl" sz="1100">
                <a:solidFill>
                  <a:srgbClr val="F79646"/>
                </a:solidFill>
              </a:rPr>
              <a:t>2 Kronieken 34:3b-5</a:t>
            </a:r>
            <a:br>
              <a:rPr lang="nl" sz="1100">
                <a:solidFill>
                  <a:srgbClr val="F79646"/>
                </a:solidFill>
              </a:rPr>
            </a:br>
            <a:r>
              <a:rPr i="1" lang="nl" sz="1100">
                <a:solidFill>
                  <a:srgbClr val="F79646"/>
                </a:solidFill>
              </a:rPr>
              <a:t> Toen Josia twaalf jaar koning was, zorgde hij ervoor dat de offerplaatsen niet meer gebruik werden. Ook liet hij de heilige palen voor de godin Asjera en alle afgodsbeelden weghalen. Hij lette erop dat alles vernietigd werd: … alle afgodsbeelden. ... Zo zorgde Josia ervoor dat Juda en Jeruzalem weer rein werden.</a:t>
            </a:r>
            <a:br>
              <a:rPr i="1" lang="nl" sz="1100">
                <a:solidFill>
                  <a:srgbClr val="F79646"/>
                </a:solidFill>
              </a:rPr>
            </a:br>
            <a:endParaRPr i="1" sz="1100">
              <a:solidFill>
                <a:srgbClr val="F79646"/>
              </a:solidFill>
            </a:endParaRPr>
          </a:p>
          <a:p>
            <a:pPr indent="0" lvl="0" marL="0" rtl="0" algn="ctr">
              <a:lnSpc>
                <a:spcPct val="115000"/>
              </a:lnSpc>
              <a:spcBef>
                <a:spcPts val="0"/>
              </a:spcBef>
              <a:spcAft>
                <a:spcPts val="0"/>
              </a:spcAft>
              <a:buNone/>
            </a:pPr>
            <a:r>
              <a:rPr lang="nl" sz="1100">
                <a:solidFill>
                  <a:srgbClr val="F79646"/>
                </a:solidFill>
              </a:rPr>
              <a:t>2 Koningen 23:24-25</a:t>
            </a:r>
            <a:br>
              <a:rPr lang="nl" sz="1100">
                <a:solidFill>
                  <a:srgbClr val="F79646"/>
                </a:solidFill>
              </a:rPr>
            </a:br>
            <a:r>
              <a:rPr i="1" lang="nl" sz="1100">
                <a:solidFill>
                  <a:srgbClr val="F79646"/>
                </a:solidFill>
              </a:rPr>
              <a:t> Josia maakte ook een eind aan het werk van waarzeggers en voorspellers. En aan het gebruik van godenbeeldjes en het vereren van afgoden. Hij maakte een eind aan alle afschuwelijke dingen die in Juda en Jeruzalem gebeurden.</a:t>
            </a:r>
            <a:endParaRPr i="1" sz="1100">
              <a:solidFill>
                <a:srgbClr val="F79646"/>
              </a:solidFill>
            </a:endParaRPr>
          </a:p>
          <a:p>
            <a:pPr indent="0" lvl="0" marL="0" rtl="0" algn="l">
              <a:lnSpc>
                <a:spcPct val="115000"/>
              </a:lnSpc>
              <a:spcBef>
                <a:spcPts val="0"/>
              </a:spcBef>
              <a:spcAft>
                <a:spcPts val="0"/>
              </a:spcAft>
              <a:buNone/>
            </a:pPr>
            <a:br>
              <a:rPr i="1" lang="nl">
                <a:solidFill>
                  <a:srgbClr val="F79646"/>
                </a:solidFill>
                <a:latin typeface="Calibri"/>
                <a:ea typeface="Calibri"/>
                <a:cs typeface="Calibri"/>
                <a:sym typeface="Calibri"/>
              </a:rPr>
            </a:br>
            <a:r>
              <a:rPr b="1" lang="nl" sz="1200"/>
              <a:t>Opdracht</a:t>
            </a:r>
            <a:endParaRPr b="1" sz="1200"/>
          </a:p>
          <a:p>
            <a:pPr indent="-304800" lvl="0" marL="457200" rtl="0" algn="l">
              <a:lnSpc>
                <a:spcPct val="115000"/>
              </a:lnSpc>
              <a:spcBef>
                <a:spcPts val="0"/>
              </a:spcBef>
              <a:spcAft>
                <a:spcPts val="0"/>
              </a:spcAft>
              <a:buSzPts val="1200"/>
              <a:buChar char="●"/>
            </a:pPr>
            <a:r>
              <a:rPr lang="nl" sz="1200"/>
              <a:t>Bedenk wat voor jou zelf misschien wel afgoden zijn: dingen die je eigenlijk niet wilt doen of dingen die je meer (tijd, geld, aandacht) kosten dan je zou willen.</a:t>
            </a:r>
            <a:endParaRPr sz="1200"/>
          </a:p>
          <a:p>
            <a:pPr indent="-304800" lvl="0" marL="457200" rtl="0" algn="l">
              <a:lnSpc>
                <a:spcPct val="115000"/>
              </a:lnSpc>
              <a:spcBef>
                <a:spcPts val="0"/>
              </a:spcBef>
              <a:spcAft>
                <a:spcPts val="0"/>
              </a:spcAft>
              <a:buSzPts val="1200"/>
              <a:buChar char="●"/>
            </a:pPr>
            <a:r>
              <a:rPr lang="nl" sz="1200"/>
              <a:t>Schrijf deze dingen op en stop het briefje in een klein houten doosje.</a:t>
            </a:r>
            <a:endParaRPr sz="1200"/>
          </a:p>
          <a:p>
            <a:pPr indent="-304800" lvl="0" marL="457200" rtl="0" algn="l">
              <a:lnSpc>
                <a:spcPct val="115000"/>
              </a:lnSpc>
              <a:spcBef>
                <a:spcPts val="0"/>
              </a:spcBef>
              <a:spcAft>
                <a:spcPts val="0"/>
              </a:spcAft>
              <a:buSzPts val="1200"/>
              <a:buChar char="●"/>
            </a:pPr>
            <a:r>
              <a:rPr lang="nl" sz="1200"/>
              <a:t>Schrijf op een ander briefje wat je juist wel wilt doen, waar je meer aandacht aan wilt geven. Plak dit briefje met plakband vast aan een hamer.</a:t>
            </a:r>
            <a:endParaRPr sz="1200"/>
          </a:p>
          <a:p>
            <a:pPr indent="-304800" lvl="0" marL="457200" rtl="0" algn="l">
              <a:lnSpc>
                <a:spcPct val="115000"/>
              </a:lnSpc>
              <a:spcBef>
                <a:spcPts val="0"/>
              </a:spcBef>
              <a:spcAft>
                <a:spcPts val="0"/>
              </a:spcAft>
              <a:buSzPts val="1200"/>
              <a:buChar char="●"/>
            </a:pPr>
            <a:r>
              <a:rPr lang="nl" sz="1200"/>
              <a:t>Pak de hamer en sla het doosje stuk, zo reken je ermee af. De briefjes blijven heel, haal deze uit het puin en neem ze als geheugensteuntje mee.</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b="1" lang="nl" sz="1200"/>
              <a:t>Om door te praten</a:t>
            </a:r>
            <a:endParaRPr b="1" sz="1200"/>
          </a:p>
          <a:p>
            <a:pPr indent="-304800" lvl="0" marL="457200" rtl="0" algn="l">
              <a:lnSpc>
                <a:spcPct val="115000"/>
              </a:lnSpc>
              <a:spcBef>
                <a:spcPts val="0"/>
              </a:spcBef>
              <a:spcAft>
                <a:spcPts val="0"/>
              </a:spcAft>
              <a:buSzPts val="1200"/>
              <a:buChar char="●"/>
            </a:pPr>
            <a:r>
              <a:rPr lang="nl" sz="1200">
                <a:solidFill>
                  <a:srgbClr val="271623"/>
                </a:solidFill>
                <a:highlight>
                  <a:srgbClr val="FFFFFF"/>
                </a:highlight>
              </a:rPr>
              <a:t>Lees de bijbeltekst. Hoe oud was koning Josia toen hij de afgodenbeelden ging vernietigen?</a:t>
            </a:r>
            <a:endParaRPr sz="1200">
              <a:solidFill>
                <a:srgbClr val="271623"/>
              </a:solidFill>
              <a:highlight>
                <a:srgbClr val="FFFFFF"/>
              </a:highlight>
            </a:endParaRPr>
          </a:p>
          <a:p>
            <a:pPr indent="-304800" lvl="0" marL="457200" rtl="0" algn="l">
              <a:lnSpc>
                <a:spcPct val="115000"/>
              </a:lnSpc>
              <a:spcBef>
                <a:spcPts val="0"/>
              </a:spcBef>
              <a:spcAft>
                <a:spcPts val="0"/>
              </a:spcAft>
              <a:buClr>
                <a:srgbClr val="271623"/>
              </a:buClr>
              <a:buSzPts val="1200"/>
              <a:buChar char="●"/>
            </a:pPr>
            <a:r>
              <a:rPr lang="nl" sz="1200">
                <a:solidFill>
                  <a:srgbClr val="271623"/>
                </a:solidFill>
                <a:highlight>
                  <a:srgbClr val="FFFFFF"/>
                </a:highlight>
              </a:rPr>
              <a:t>Weet jij waarom hij deze beelden kapot maakte?</a:t>
            </a:r>
            <a:endParaRPr sz="1200">
              <a:solidFill>
                <a:srgbClr val="271623"/>
              </a:solidFill>
              <a:highlight>
                <a:srgbClr val="FFFFFF"/>
              </a:highlight>
            </a:endParaRPr>
          </a:p>
          <a:p>
            <a:pPr indent="-304800" lvl="0" marL="457200" rtl="0" algn="l">
              <a:lnSpc>
                <a:spcPct val="115000"/>
              </a:lnSpc>
              <a:spcBef>
                <a:spcPts val="0"/>
              </a:spcBef>
              <a:spcAft>
                <a:spcPts val="0"/>
              </a:spcAft>
              <a:buClr>
                <a:srgbClr val="271623"/>
              </a:buClr>
              <a:buSzPts val="1200"/>
              <a:buChar char="●"/>
            </a:pPr>
            <a:r>
              <a:rPr lang="nl" sz="1200">
                <a:solidFill>
                  <a:srgbClr val="271623"/>
                </a:solidFill>
                <a:highlight>
                  <a:srgbClr val="FFFFFF"/>
                </a:highlight>
              </a:rPr>
              <a:t>Hoe vond jij het om te bedenken wat jouw 'afgoden' zijn en vervolgens het doosje kapot te slaan?</a:t>
            </a:r>
            <a:endParaRPr sz="1200">
              <a:solidFill>
                <a:srgbClr val="271623"/>
              </a:solidFill>
              <a:highlight>
                <a:srgbClr val="FFFFFF"/>
              </a:highlight>
            </a:endParaRPr>
          </a:p>
          <a:p>
            <a:pPr indent="0" lvl="0" marL="0" marR="0" rtl="0" algn="l">
              <a:lnSpc>
                <a:spcPct val="100000"/>
              </a:lnSpc>
              <a:spcBef>
                <a:spcPts val="0"/>
              </a:spcBef>
              <a:spcAft>
                <a:spcPts val="0"/>
              </a:spcAft>
              <a:buClr>
                <a:srgbClr val="000000"/>
              </a:buClr>
              <a:buSzPts val="1600"/>
              <a:buFont typeface="Arial"/>
              <a:buNone/>
            </a:pPr>
            <a:r>
              <a:t/>
            </a:r>
            <a:endParaRPr i="1" sz="1200">
              <a:solidFill>
                <a:srgbClr val="F3943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